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6" r:id="rId2"/>
    <p:sldId id="258" r:id="rId3"/>
    <p:sldId id="259" r:id="rId4"/>
    <p:sldId id="263" r:id="rId5"/>
    <p:sldId id="265" r:id="rId6"/>
    <p:sldId id="261" r:id="rId7"/>
    <p:sldId id="262" r:id="rId8"/>
    <p:sldId id="257"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84B2E3-A0E5-4514-8129-F896EEC05008}" v="355" dt="2023-06-22T15:26:09.117"/>
    <p1510:client id="{9F7124A0-7C35-81D3-5E14-641E04E5EFD6}" v="1" dt="2023-06-26T12:01:39.922"/>
    <p1510:client id="{D48317EE-7D2D-C9B6-4CE8-E8CBFDF2F9F6}" v="5" dt="2023-06-23T10:45:43.7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5" d="100"/>
          <a:sy n="85" d="100"/>
        </p:scale>
        <p:origin x="36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6/28/2023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2843824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6/28/2023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3795580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6/28/2023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1048613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6/28/2023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2995005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6/28/2023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3335281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6/28/2023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4067582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6/28/2023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1584638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6/28/2023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305319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6/28/2023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4047429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6/28/2023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2782631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6/28/2023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13456023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6/28/2023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‹Nº›</a:t>
            </a:fld>
            <a:endParaRPr lang="en-US" dirty="0"/>
          </a:p>
        </p:txBody>
      </p:sp>
    </p:spTree>
    <p:extLst>
      <p:ext uri="{BB962C8B-B14F-4D97-AF65-F5344CB8AC3E}">
        <p14:creationId xmlns:p14="http://schemas.microsoft.com/office/powerpoint/2010/main" val="1108459535"/>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5167290"/>
          </a:xfrm>
        </p:spPr>
        <p:txBody>
          <a:bodyPr vert="horz" lIns="91440" tIns="45720" rIns="91440" bIns="45720" rtlCol="0" anchor="ctr">
            <a:normAutofit/>
          </a:bodyPr>
          <a:lstStyle/>
          <a:p>
            <a:r>
              <a:rPr lang="en-US" dirty="0">
                <a:solidFill>
                  <a:srgbClr val="333333"/>
                </a:solidFill>
              </a:rPr>
              <a:t>Innovative Examples of</a:t>
            </a:r>
            <a:r>
              <a:rPr lang="en-US" b="1" dirty="0">
                <a:solidFill>
                  <a:srgbClr val="333333"/>
                </a:solidFill>
              </a:rPr>
              <a:t> </a:t>
            </a:r>
            <a:r>
              <a:rPr lang="en-US" sz="6600" b="1" dirty="0">
                <a:solidFill>
                  <a:srgbClr val="333333"/>
                </a:solidFill>
              </a:rPr>
              <a:t>Artificial Intelligence</a:t>
            </a:r>
            <a:r>
              <a:rPr lang="en-US" b="1" dirty="0">
                <a:solidFill>
                  <a:srgbClr val="333333"/>
                </a:solidFill>
              </a:rPr>
              <a:t> in Retail</a:t>
            </a:r>
            <a:endParaRPr lang="en-US" b="1">
              <a:ea typeface="Calibri Light"/>
              <a:cs typeface="Calibri Light"/>
            </a:endParaRPr>
          </a:p>
          <a:p>
            <a:endParaRPr lang="en-US" dirty="0">
              <a:ea typeface="Calibri Light"/>
              <a:cs typeface="Calibri Light"/>
            </a:endParaRP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560E3-4CF2-523C-93FB-DA1E09DFDD01}"/>
              </a:ext>
            </a:extLst>
          </p:cNvPr>
          <p:cNvSpPr>
            <a:spLocks noGrp="1"/>
          </p:cNvSpPr>
          <p:nvPr>
            <p:ph type="title"/>
          </p:nvPr>
        </p:nvSpPr>
        <p:spPr>
          <a:xfrm>
            <a:off x="945524" y="2565266"/>
            <a:ext cx="10515600" cy="1325563"/>
          </a:xfrm>
        </p:spPr>
        <p:txBody>
          <a:bodyPr/>
          <a:lstStyle/>
          <a:p>
            <a:pPr algn="ctr"/>
            <a:r>
              <a:rPr lang="en-US" dirty="0">
                <a:ea typeface="Calibri Light"/>
                <a:cs typeface="Calibri Light"/>
              </a:rPr>
              <a:t>Some key takeaways of </a:t>
            </a:r>
            <a:r>
              <a:rPr lang="en-US" b="1" dirty="0">
                <a:ea typeface="Calibri Light"/>
                <a:cs typeface="Calibri Light"/>
              </a:rPr>
              <a:t>AI in Retail</a:t>
            </a:r>
          </a:p>
        </p:txBody>
      </p:sp>
    </p:spTree>
    <p:extLst>
      <p:ext uri="{BB962C8B-B14F-4D97-AF65-F5344CB8AC3E}">
        <p14:creationId xmlns:p14="http://schemas.microsoft.com/office/powerpoint/2010/main" val="596896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43267A-45B8-B12A-4F18-BF71B5C1D0D6}"/>
              </a:ext>
            </a:extLst>
          </p:cNvPr>
          <p:cNvSpPr>
            <a:spLocks noGrp="1"/>
          </p:cNvSpPr>
          <p:nvPr>
            <p:ph idx="1"/>
          </p:nvPr>
        </p:nvSpPr>
        <p:spPr>
          <a:xfrm>
            <a:off x="355243" y="1932949"/>
            <a:ext cx="4559121" cy="4920155"/>
          </a:xfrm>
        </p:spPr>
        <p:txBody>
          <a:bodyPr vert="horz" lIns="91440" tIns="45720" rIns="91440" bIns="45720" rtlCol="0" anchor="t">
            <a:normAutofit fontScale="85000" lnSpcReduction="20000"/>
          </a:bodyPr>
          <a:lstStyle/>
          <a:p>
            <a:pPr>
              <a:lnSpc>
                <a:spcPct val="170000"/>
              </a:lnSpc>
            </a:pPr>
            <a:r>
              <a:rPr lang="en-US" sz="1800" b="1" dirty="0">
                <a:latin typeface="Calibri"/>
                <a:ea typeface="+mn-lt"/>
                <a:cs typeface="+mn-lt"/>
              </a:rPr>
              <a:t>Personalization:</a:t>
            </a:r>
            <a:r>
              <a:rPr lang="en-US" sz="1800" dirty="0">
                <a:latin typeface="Calibri"/>
                <a:ea typeface="+mn-lt"/>
                <a:cs typeface="+mn-lt"/>
              </a:rPr>
              <a:t> AI is being used to provide personalized recommendations and tailored shopping experiences. Companies like </a:t>
            </a:r>
            <a:r>
              <a:rPr lang="en-US" sz="1800" err="1">
                <a:latin typeface="Calibri"/>
                <a:ea typeface="+mn-lt"/>
                <a:cs typeface="+mn-lt"/>
              </a:rPr>
              <a:t>mcdonald's</a:t>
            </a:r>
            <a:r>
              <a:rPr lang="en-US" sz="1800" dirty="0">
                <a:latin typeface="Calibri"/>
                <a:ea typeface="+mn-lt"/>
                <a:cs typeface="+mn-lt"/>
              </a:rPr>
              <a:t>, stitch fix, and </a:t>
            </a:r>
            <a:r>
              <a:rPr lang="en-US" sz="1800" err="1">
                <a:latin typeface="Calibri"/>
                <a:ea typeface="+mn-lt"/>
                <a:cs typeface="+mn-lt"/>
              </a:rPr>
              <a:t>jetblack</a:t>
            </a:r>
            <a:r>
              <a:rPr lang="en-US" sz="1800" dirty="0">
                <a:latin typeface="Calibri"/>
                <a:ea typeface="+mn-lt"/>
                <a:cs typeface="+mn-lt"/>
              </a:rPr>
              <a:t> are leveraging ai algorithms to understand customer preferences and offer customized suggestions.</a:t>
            </a:r>
            <a:endParaRPr lang="en-US" sz="1800"/>
          </a:p>
          <a:p>
            <a:endParaRPr lang="en-US" sz="2400" dirty="0">
              <a:latin typeface="Calibri"/>
              <a:ea typeface="+mn-lt"/>
              <a:cs typeface="+mn-lt"/>
            </a:endParaRPr>
          </a:p>
          <a:p>
            <a:endParaRPr lang="en-US" sz="2400" dirty="0">
              <a:latin typeface="Calibri"/>
              <a:ea typeface="+mn-lt"/>
              <a:cs typeface="+mn-lt"/>
            </a:endParaRPr>
          </a:p>
          <a:p>
            <a:pPr marL="0" indent="0">
              <a:buNone/>
            </a:pPr>
            <a:endParaRPr lang="en-US" sz="2400" dirty="0">
              <a:latin typeface="Calibri"/>
              <a:ea typeface="Calibri" panose="020F0502020204030204"/>
              <a:cs typeface="Calibri" panose="020F0502020204030204"/>
            </a:endParaRPr>
          </a:p>
          <a:p>
            <a:pPr marL="0" indent="0">
              <a:buNone/>
            </a:pPr>
            <a:endParaRPr lang="en-US" sz="2400" dirty="0">
              <a:latin typeface="Calibri"/>
              <a:ea typeface="+mn-lt"/>
              <a:cs typeface="+mn-lt"/>
            </a:endParaRPr>
          </a:p>
          <a:p>
            <a:pPr marL="0" indent="0">
              <a:buNone/>
            </a:pPr>
            <a:endParaRPr lang="en-US" sz="2400" dirty="0">
              <a:latin typeface="Calibri"/>
              <a:ea typeface="+mn-lt"/>
              <a:cs typeface="+mn-lt"/>
            </a:endParaRPr>
          </a:p>
          <a:p>
            <a:endParaRPr lang="en-US" sz="2400" dirty="0">
              <a:latin typeface="Calibri"/>
            </a:endParaRPr>
          </a:p>
          <a:p>
            <a:pPr marL="0" indent="0">
              <a:buNone/>
            </a:pPr>
            <a:br>
              <a:rPr lang="en-US" dirty="0"/>
            </a:br>
            <a:endParaRPr lang="en-US" dirty="0">
              <a:ea typeface="Calibri" panose="020F0502020204030204"/>
              <a:cs typeface="Calibri" panose="020F0502020204030204"/>
            </a:endParaRPr>
          </a:p>
        </p:txBody>
      </p:sp>
      <p:pic>
        <p:nvPicPr>
          <p:cNvPr id="4" name="Picture 4" descr="A picture containing text, outdoor&#10;&#10;Description automatically generated">
            <a:extLst>
              <a:ext uri="{FF2B5EF4-FFF2-40B4-BE49-F238E27FC236}">
                <a16:creationId xmlns:a16="http://schemas.microsoft.com/office/drawing/2014/main" id="{F32B54F7-97DA-CF33-8667-75658C5642F6}"/>
              </a:ext>
            </a:extLst>
          </p:cNvPr>
          <p:cNvPicPr>
            <a:picLocks noChangeAspect="1"/>
          </p:cNvPicPr>
          <p:nvPr/>
        </p:nvPicPr>
        <p:blipFill>
          <a:blip r:embed="rId2"/>
          <a:stretch>
            <a:fillRect/>
          </a:stretch>
        </p:blipFill>
        <p:spPr>
          <a:xfrm>
            <a:off x="5271752" y="897362"/>
            <a:ext cx="6467340" cy="4515922"/>
          </a:xfrm>
          <a:prstGeom prst="rect">
            <a:avLst/>
          </a:prstGeom>
        </p:spPr>
      </p:pic>
    </p:spTree>
    <p:extLst>
      <p:ext uri="{BB962C8B-B14F-4D97-AF65-F5344CB8AC3E}">
        <p14:creationId xmlns:p14="http://schemas.microsoft.com/office/powerpoint/2010/main" val="2311052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43267A-45B8-B12A-4F18-BF71B5C1D0D6}"/>
              </a:ext>
            </a:extLst>
          </p:cNvPr>
          <p:cNvSpPr>
            <a:spLocks noGrp="1"/>
          </p:cNvSpPr>
          <p:nvPr>
            <p:ph idx="1"/>
          </p:nvPr>
        </p:nvSpPr>
        <p:spPr>
          <a:xfrm>
            <a:off x="784538" y="1589513"/>
            <a:ext cx="5449910" cy="5091873"/>
          </a:xfrm>
        </p:spPr>
        <p:txBody>
          <a:bodyPr vert="horz" lIns="91440" tIns="45720" rIns="91440" bIns="45720" rtlCol="0" anchor="t">
            <a:normAutofit fontScale="85000" lnSpcReduction="10000"/>
          </a:bodyPr>
          <a:lstStyle/>
          <a:p>
            <a:endParaRPr lang="en-US" sz="2400" dirty="0">
              <a:ea typeface="Calibri"/>
              <a:cs typeface="Calibri"/>
            </a:endParaRPr>
          </a:p>
          <a:p>
            <a:pPr>
              <a:lnSpc>
                <a:spcPct val="170000"/>
              </a:lnSpc>
            </a:pPr>
            <a:r>
              <a:rPr lang="en-US" sz="2000" b="1" dirty="0">
                <a:latin typeface="Calibri"/>
                <a:ea typeface="+mn-lt"/>
                <a:cs typeface="+mn-lt"/>
              </a:rPr>
              <a:t>Enhanced customer service:</a:t>
            </a:r>
            <a:r>
              <a:rPr lang="en-US" sz="2000" dirty="0">
                <a:latin typeface="Calibri"/>
                <a:ea typeface="+mn-lt"/>
                <a:cs typeface="+mn-lt"/>
              </a:rPr>
              <a:t> AI-powered solutions, such as </a:t>
            </a:r>
            <a:r>
              <a:rPr lang="en-US" sz="2000" err="1">
                <a:latin typeface="Calibri"/>
                <a:ea typeface="+mn-lt"/>
                <a:cs typeface="+mn-lt"/>
              </a:rPr>
              <a:t>lowebot</a:t>
            </a:r>
            <a:r>
              <a:rPr lang="en-US" sz="2000" dirty="0">
                <a:latin typeface="Calibri"/>
                <a:ea typeface="+mn-lt"/>
                <a:cs typeface="+mn-lt"/>
              </a:rPr>
              <a:t> and virtual baristas, are being utilized to improve customer service. These technologies can answer customer queries, provide product information, and assist with finding items in-store, creating a more seamless and efficient shopping experience.</a:t>
            </a:r>
            <a:endParaRPr lang="en-US" sz="2000">
              <a:latin typeface="Calibri"/>
              <a:ea typeface="Calibri Light"/>
              <a:cs typeface="Calibri Light"/>
            </a:endParaRPr>
          </a:p>
          <a:p>
            <a:pPr marL="0" indent="0">
              <a:buNone/>
            </a:pPr>
            <a:endParaRPr lang="en-US" sz="2400" dirty="0">
              <a:latin typeface="Calibri"/>
              <a:ea typeface="+mn-lt"/>
              <a:cs typeface="+mn-lt"/>
            </a:endParaRPr>
          </a:p>
          <a:p>
            <a:pPr marL="0" indent="0">
              <a:buNone/>
            </a:pPr>
            <a:endParaRPr lang="en-US" sz="2400" dirty="0">
              <a:latin typeface="Calibri"/>
              <a:ea typeface="+mn-lt"/>
              <a:cs typeface="+mn-lt"/>
            </a:endParaRPr>
          </a:p>
          <a:p>
            <a:endParaRPr lang="en-US" sz="2400" dirty="0">
              <a:latin typeface="Calibri"/>
            </a:endParaRPr>
          </a:p>
          <a:p>
            <a:pPr marL="0" indent="0">
              <a:buNone/>
            </a:pPr>
            <a:br>
              <a:rPr lang="en-US" dirty="0"/>
            </a:br>
            <a:endParaRPr lang="en-US" dirty="0">
              <a:ea typeface="Calibri" panose="020F0502020204030204"/>
              <a:cs typeface="Calibri" panose="020F0502020204030204"/>
            </a:endParaRPr>
          </a:p>
        </p:txBody>
      </p:sp>
      <p:pic>
        <p:nvPicPr>
          <p:cNvPr id="2" name="Picture 3">
            <a:extLst>
              <a:ext uri="{FF2B5EF4-FFF2-40B4-BE49-F238E27FC236}">
                <a16:creationId xmlns:a16="http://schemas.microsoft.com/office/drawing/2014/main" id="{2919D213-2269-0186-7A3D-7BBD030FB3A7}"/>
              </a:ext>
            </a:extLst>
          </p:cNvPr>
          <p:cNvPicPr>
            <a:picLocks noChangeAspect="1"/>
          </p:cNvPicPr>
          <p:nvPr/>
        </p:nvPicPr>
        <p:blipFill>
          <a:blip r:embed="rId2"/>
          <a:stretch>
            <a:fillRect/>
          </a:stretch>
        </p:blipFill>
        <p:spPr>
          <a:xfrm>
            <a:off x="6634767" y="1258497"/>
            <a:ext cx="4911143" cy="3922443"/>
          </a:xfrm>
          <a:prstGeom prst="rect">
            <a:avLst/>
          </a:prstGeom>
        </p:spPr>
      </p:pic>
    </p:spTree>
    <p:extLst>
      <p:ext uri="{BB962C8B-B14F-4D97-AF65-F5344CB8AC3E}">
        <p14:creationId xmlns:p14="http://schemas.microsoft.com/office/powerpoint/2010/main" val="3477091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43267A-45B8-B12A-4F18-BF71B5C1D0D6}"/>
              </a:ext>
            </a:extLst>
          </p:cNvPr>
          <p:cNvSpPr>
            <a:spLocks noGrp="1"/>
          </p:cNvSpPr>
          <p:nvPr>
            <p:ph idx="1"/>
          </p:nvPr>
        </p:nvSpPr>
        <p:spPr>
          <a:xfrm>
            <a:off x="516228" y="1321203"/>
            <a:ext cx="5449910" cy="5091873"/>
          </a:xfrm>
        </p:spPr>
        <p:txBody>
          <a:bodyPr vert="horz" lIns="91440" tIns="45720" rIns="91440" bIns="45720" rtlCol="0" anchor="t">
            <a:normAutofit fontScale="70000" lnSpcReduction="20000"/>
          </a:bodyPr>
          <a:lstStyle/>
          <a:p>
            <a:pPr>
              <a:lnSpc>
                <a:spcPct val="160000"/>
              </a:lnSpc>
            </a:pPr>
            <a:r>
              <a:rPr lang="en-US" sz="2600" b="1" dirty="0">
                <a:ea typeface="Calibri"/>
                <a:cs typeface="Calibri"/>
              </a:rPr>
              <a:t>Inventory </a:t>
            </a:r>
            <a:r>
              <a:rPr lang="en-US" sz="2600" b="1" dirty="0">
                <a:latin typeface="Calibri"/>
                <a:ea typeface="+mn-lt"/>
                <a:cs typeface="+mn-lt"/>
              </a:rPr>
              <a:t>management:</a:t>
            </a:r>
            <a:r>
              <a:rPr lang="en-US" sz="2600" dirty="0">
                <a:latin typeface="Calibri"/>
                <a:ea typeface="+mn-lt"/>
                <a:cs typeface="+mn-lt"/>
              </a:rPr>
              <a:t> AI is revolutionizing inventory management by enabling real-time tracking, optimizing stock levels, and automating restocking processes. Walmart's intelligent retail lab and amazon go are examples of how ai and computer vision technologies are used to monitor inventory and ensure product availability.</a:t>
            </a:r>
            <a:endParaRPr lang="en-US" sz="2600" dirty="0">
              <a:latin typeface="Calibri"/>
              <a:ea typeface="Calibri"/>
              <a:cs typeface="Calibri"/>
            </a:endParaRPr>
          </a:p>
          <a:p>
            <a:pPr marL="0" indent="0">
              <a:buNone/>
            </a:pPr>
            <a:endParaRPr lang="en-US" sz="2400" dirty="0">
              <a:latin typeface="Calibri"/>
              <a:ea typeface="+mn-lt"/>
              <a:cs typeface="+mn-lt"/>
            </a:endParaRPr>
          </a:p>
          <a:p>
            <a:pPr marL="0" indent="0">
              <a:buNone/>
            </a:pPr>
            <a:endParaRPr lang="en-US" sz="2400" dirty="0">
              <a:latin typeface="Calibri"/>
              <a:ea typeface="+mn-lt"/>
              <a:cs typeface="+mn-lt"/>
            </a:endParaRPr>
          </a:p>
          <a:p>
            <a:endParaRPr lang="en-US" sz="2400" dirty="0">
              <a:latin typeface="Calibri"/>
            </a:endParaRPr>
          </a:p>
          <a:p>
            <a:pPr marL="0" indent="0">
              <a:buNone/>
            </a:pPr>
            <a:br>
              <a:rPr lang="en-US" dirty="0"/>
            </a:br>
            <a:endParaRPr lang="en-US" dirty="0">
              <a:ea typeface="Calibri" panose="020F0502020204030204"/>
              <a:cs typeface="Calibri" panose="020F0502020204030204"/>
            </a:endParaRPr>
          </a:p>
        </p:txBody>
      </p:sp>
      <p:pic>
        <p:nvPicPr>
          <p:cNvPr id="4" name="Picture 4" descr="A picture containing text, orange, toy&#10;&#10;Description automatically generated">
            <a:extLst>
              <a:ext uri="{FF2B5EF4-FFF2-40B4-BE49-F238E27FC236}">
                <a16:creationId xmlns:a16="http://schemas.microsoft.com/office/drawing/2014/main" id="{EC2886FF-FD4C-F7EB-12CD-BB6D2C8B82FA}"/>
              </a:ext>
            </a:extLst>
          </p:cNvPr>
          <p:cNvPicPr>
            <a:picLocks noChangeAspect="1"/>
          </p:cNvPicPr>
          <p:nvPr/>
        </p:nvPicPr>
        <p:blipFill>
          <a:blip r:embed="rId2"/>
          <a:stretch>
            <a:fillRect/>
          </a:stretch>
        </p:blipFill>
        <p:spPr>
          <a:xfrm>
            <a:off x="6194738" y="1107851"/>
            <a:ext cx="5995115" cy="3687113"/>
          </a:xfrm>
          <a:prstGeom prst="rect">
            <a:avLst/>
          </a:prstGeom>
        </p:spPr>
      </p:pic>
    </p:spTree>
    <p:extLst>
      <p:ext uri="{BB962C8B-B14F-4D97-AF65-F5344CB8AC3E}">
        <p14:creationId xmlns:p14="http://schemas.microsoft.com/office/powerpoint/2010/main" val="1504037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43267A-45B8-B12A-4F18-BF71B5C1D0D6}"/>
              </a:ext>
            </a:extLst>
          </p:cNvPr>
          <p:cNvSpPr>
            <a:spLocks noGrp="1"/>
          </p:cNvSpPr>
          <p:nvPr>
            <p:ph idx="1"/>
          </p:nvPr>
        </p:nvSpPr>
        <p:spPr>
          <a:xfrm>
            <a:off x="838200" y="419682"/>
            <a:ext cx="10515600" cy="5950464"/>
          </a:xfrm>
        </p:spPr>
        <p:txBody>
          <a:bodyPr vert="horz" lIns="91440" tIns="45720" rIns="91440" bIns="45720" rtlCol="0" anchor="t">
            <a:normAutofit/>
          </a:bodyPr>
          <a:lstStyle/>
          <a:p>
            <a:pPr>
              <a:lnSpc>
                <a:spcPct val="150000"/>
              </a:lnSpc>
            </a:pPr>
            <a:r>
              <a:rPr lang="en-US" sz="2400" b="1" dirty="0">
                <a:ea typeface="+mn-lt"/>
                <a:cs typeface="+mn-lt"/>
              </a:rPr>
              <a:t>Visual Recognition:</a:t>
            </a:r>
            <a:r>
              <a:rPr lang="en-US" sz="2400" dirty="0">
                <a:ea typeface="+mn-lt"/>
                <a:cs typeface="+mn-lt"/>
              </a:rPr>
              <a:t> Retailers are leveraging AI-based visual recognition technologies to enhance shopping experiences. Features like Nike Fit, Amazon </a:t>
            </a:r>
            <a:r>
              <a:rPr lang="en-US" sz="2400" err="1">
                <a:ea typeface="+mn-lt"/>
                <a:cs typeface="+mn-lt"/>
              </a:rPr>
              <a:t>StyleSnap</a:t>
            </a:r>
            <a:r>
              <a:rPr lang="en-US" sz="2400" dirty="0">
                <a:ea typeface="+mn-lt"/>
                <a:cs typeface="+mn-lt"/>
              </a:rPr>
              <a:t>, and Neiman Marcus' Snap. Find. Shop. enable customers to find the perfect fit or search for similar products by simply uploading images or using their smartphone cameras.</a:t>
            </a:r>
            <a:endParaRPr lang="en-US"/>
          </a:p>
          <a:p>
            <a:pPr marL="0" indent="0">
              <a:buNone/>
            </a:pPr>
            <a:br>
              <a:rPr lang="en-US" dirty="0"/>
            </a:br>
            <a:endParaRPr lang="en-US" sz="2400">
              <a:ea typeface="Calibri"/>
              <a:cs typeface="Calibri"/>
            </a:endParaRPr>
          </a:p>
          <a:p>
            <a:endParaRPr lang="en-US" sz="2400" dirty="0">
              <a:ea typeface="+mn-lt"/>
              <a:cs typeface="+mn-lt"/>
            </a:endParaRPr>
          </a:p>
          <a:p>
            <a:endParaRPr lang="en-US" sz="2400" dirty="0">
              <a:latin typeface="Calibri"/>
              <a:ea typeface="Calibri"/>
              <a:cs typeface="Calibri"/>
            </a:endParaRPr>
          </a:p>
          <a:p>
            <a:pPr marL="0" indent="0">
              <a:buNone/>
            </a:pPr>
            <a:br>
              <a:rPr lang="en-US" dirty="0"/>
            </a:br>
            <a:endParaRPr lang="en-US" dirty="0">
              <a:ea typeface="Calibri" panose="020F0502020204030204"/>
              <a:cs typeface="Calibri" panose="020F0502020204030204"/>
            </a:endParaRPr>
          </a:p>
        </p:txBody>
      </p:sp>
      <p:pic>
        <p:nvPicPr>
          <p:cNvPr id="2" name="Picture 3" descr="Graphical user interface, application&#10;&#10;Description automatically generated">
            <a:extLst>
              <a:ext uri="{FF2B5EF4-FFF2-40B4-BE49-F238E27FC236}">
                <a16:creationId xmlns:a16="http://schemas.microsoft.com/office/drawing/2014/main" id="{DC9EF586-0A56-ADE9-421F-325BEAFDE913}"/>
              </a:ext>
            </a:extLst>
          </p:cNvPr>
          <p:cNvPicPr>
            <a:picLocks noChangeAspect="1"/>
          </p:cNvPicPr>
          <p:nvPr/>
        </p:nvPicPr>
        <p:blipFill>
          <a:blip r:embed="rId2"/>
          <a:stretch>
            <a:fillRect/>
          </a:stretch>
        </p:blipFill>
        <p:spPr>
          <a:xfrm>
            <a:off x="4906851" y="2861945"/>
            <a:ext cx="5190186" cy="3473772"/>
          </a:xfrm>
          <a:prstGeom prst="rect">
            <a:avLst/>
          </a:prstGeom>
        </p:spPr>
      </p:pic>
    </p:spTree>
    <p:extLst>
      <p:ext uri="{BB962C8B-B14F-4D97-AF65-F5344CB8AC3E}">
        <p14:creationId xmlns:p14="http://schemas.microsoft.com/office/powerpoint/2010/main" val="2932474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43267A-45B8-B12A-4F18-BF71B5C1D0D6}"/>
              </a:ext>
            </a:extLst>
          </p:cNvPr>
          <p:cNvSpPr>
            <a:spLocks noGrp="1"/>
          </p:cNvSpPr>
          <p:nvPr>
            <p:ph idx="1"/>
          </p:nvPr>
        </p:nvSpPr>
        <p:spPr>
          <a:xfrm>
            <a:off x="838200" y="1117287"/>
            <a:ext cx="10515600" cy="5478239"/>
          </a:xfrm>
        </p:spPr>
        <p:txBody>
          <a:bodyPr vert="horz" lIns="91440" tIns="45720" rIns="91440" bIns="45720" rtlCol="0" anchor="t">
            <a:normAutofit fontScale="85000" lnSpcReduction="20000"/>
          </a:bodyPr>
          <a:lstStyle/>
          <a:p>
            <a:pPr>
              <a:lnSpc>
                <a:spcPct val="160000"/>
              </a:lnSpc>
            </a:pPr>
            <a:r>
              <a:rPr lang="en-US" sz="2000" b="1" dirty="0">
                <a:ea typeface="+mn-lt"/>
                <a:cs typeface="+mn-lt"/>
              </a:rPr>
              <a:t>Automation and Efficiency:</a:t>
            </a:r>
            <a:r>
              <a:rPr lang="en-US" sz="2000" dirty="0">
                <a:ea typeface="+mn-lt"/>
                <a:cs typeface="+mn-lt"/>
              </a:rPr>
              <a:t> AI is streamlining various retail processes, such as grocery shopping lists (Sam's Club Now), checkout systems (Amazon Go), and pricing optimization (Kroger EDGE). These innovations aim to save time for customers and improve operational efficiency for retailers.</a:t>
            </a:r>
            <a:endParaRPr lang="en-US"/>
          </a:p>
          <a:p>
            <a:pPr marL="0" indent="0">
              <a:lnSpc>
                <a:spcPct val="160000"/>
              </a:lnSpc>
              <a:buNone/>
            </a:pPr>
            <a:br>
              <a:rPr lang="en-US" sz="2400" dirty="0">
                <a:ea typeface="+mn-lt"/>
                <a:cs typeface="+mn-lt"/>
              </a:rPr>
            </a:br>
            <a:endParaRPr lang="en-US" sz="2000">
              <a:ea typeface="+mn-lt"/>
              <a:cs typeface="+mn-lt"/>
            </a:endParaRPr>
          </a:p>
          <a:p>
            <a:pPr>
              <a:lnSpc>
                <a:spcPct val="160000"/>
              </a:lnSpc>
            </a:pPr>
            <a:r>
              <a:rPr lang="en-US" sz="2000" b="1" dirty="0">
                <a:ea typeface="+mn-lt"/>
                <a:cs typeface="+mn-lt"/>
              </a:rPr>
              <a:t>Data-driven Insights:</a:t>
            </a:r>
            <a:r>
              <a:rPr lang="en-US" sz="2000" dirty="0">
                <a:ea typeface="+mn-lt"/>
                <a:cs typeface="+mn-lt"/>
              </a:rPr>
              <a:t> AI-powered solutions generate vast amounts of data, allowing retailers to gain valuable insights into customer behavior, preferences, and trends. This data can be used to refine recommendations, personalize marketing efforts, and make predictive inventory decisions.</a:t>
            </a:r>
            <a:endParaRPr lang="en-US" sz="2000">
              <a:ea typeface="Calibri" panose="020F0502020204030204"/>
              <a:cs typeface="Calibri" panose="020F0502020204030204"/>
            </a:endParaRPr>
          </a:p>
          <a:p>
            <a:pPr marL="0" indent="0">
              <a:buNone/>
            </a:pPr>
            <a:br>
              <a:rPr lang="en-US" dirty="0"/>
            </a:br>
            <a:endParaRPr lang="en-US" sz="2400">
              <a:ea typeface="Calibri"/>
              <a:cs typeface="Calibri"/>
            </a:endParaRPr>
          </a:p>
          <a:p>
            <a:endParaRPr lang="en-US" sz="2400" dirty="0">
              <a:ea typeface="+mn-lt"/>
              <a:cs typeface="+mn-lt"/>
            </a:endParaRPr>
          </a:p>
          <a:p>
            <a:endParaRPr lang="en-US" sz="2400" dirty="0">
              <a:latin typeface="Calibri"/>
              <a:ea typeface="Calibri"/>
              <a:cs typeface="Calibri"/>
            </a:endParaRPr>
          </a:p>
          <a:p>
            <a:pPr marL="0" indent="0">
              <a:buNone/>
            </a:pPr>
            <a:br>
              <a:rPr lang="en-US" dirty="0"/>
            </a:br>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1920518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0B92-3196-B896-1CDB-FAE3E512C89E}"/>
              </a:ext>
            </a:extLst>
          </p:cNvPr>
          <p:cNvSpPr>
            <a:spLocks noGrp="1"/>
          </p:cNvSpPr>
          <p:nvPr>
            <p:ph type="title"/>
          </p:nvPr>
        </p:nvSpPr>
        <p:spPr>
          <a:xfrm>
            <a:off x="977721" y="2704787"/>
            <a:ext cx="10515600" cy="1325563"/>
          </a:xfrm>
        </p:spPr>
        <p:txBody>
          <a:bodyPr/>
          <a:lstStyle/>
          <a:p>
            <a:pPr algn="ctr"/>
            <a:r>
              <a:rPr lang="en-US" dirty="0">
                <a:ea typeface="Calibri Light"/>
                <a:cs typeface="Calibri Light"/>
              </a:rPr>
              <a:t>How many examples do you know of</a:t>
            </a:r>
            <a:r>
              <a:rPr lang="en-US" b="1" dirty="0">
                <a:ea typeface="Calibri Light"/>
                <a:cs typeface="Calibri Light"/>
              </a:rPr>
              <a:t> </a:t>
            </a:r>
            <a:br>
              <a:rPr lang="en-US" b="1" dirty="0">
                <a:ea typeface="Calibri Light"/>
                <a:cs typeface="Calibri Light"/>
              </a:rPr>
            </a:br>
            <a:r>
              <a:rPr lang="en-US" b="1" dirty="0">
                <a:ea typeface="Calibri Light"/>
                <a:cs typeface="Calibri Light"/>
              </a:rPr>
              <a:t>AI in Retail ?</a:t>
            </a:r>
          </a:p>
        </p:txBody>
      </p:sp>
    </p:spTree>
    <p:extLst>
      <p:ext uri="{BB962C8B-B14F-4D97-AF65-F5344CB8AC3E}">
        <p14:creationId xmlns:p14="http://schemas.microsoft.com/office/powerpoint/2010/main" val="7835985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89685-585D-140D-7110-DBF736352F14}"/>
              </a:ext>
            </a:extLst>
          </p:cNvPr>
          <p:cNvSpPr>
            <a:spLocks noGrp="1"/>
          </p:cNvSpPr>
          <p:nvPr>
            <p:ph type="title"/>
          </p:nvPr>
        </p:nvSpPr>
        <p:spPr/>
        <p:txBody>
          <a:bodyPr/>
          <a:lstStyle/>
          <a:p>
            <a:pPr algn="ctr"/>
            <a:r>
              <a:rPr lang="en-US" b="1" dirty="0">
                <a:ea typeface="Calibri Light"/>
                <a:cs typeface="Calibri Light"/>
              </a:rPr>
              <a:t>Conclusion</a:t>
            </a:r>
            <a:endParaRPr lang="en-US"/>
          </a:p>
        </p:txBody>
      </p:sp>
      <p:sp>
        <p:nvSpPr>
          <p:cNvPr id="3" name="Content Placeholder 2">
            <a:extLst>
              <a:ext uri="{FF2B5EF4-FFF2-40B4-BE49-F238E27FC236}">
                <a16:creationId xmlns:a16="http://schemas.microsoft.com/office/drawing/2014/main" id="{0BEF0CD3-4BBF-7716-6B65-6E027CF50459}"/>
              </a:ext>
            </a:extLst>
          </p:cNvPr>
          <p:cNvSpPr>
            <a:spLocks noGrp="1"/>
          </p:cNvSpPr>
          <p:nvPr>
            <p:ph idx="1"/>
          </p:nvPr>
        </p:nvSpPr>
        <p:spPr/>
        <p:txBody>
          <a:bodyPr vert="horz" lIns="91440" tIns="45720" rIns="91440" bIns="45720" rtlCol="0" anchor="t">
            <a:normAutofit/>
          </a:bodyPr>
          <a:lstStyle/>
          <a:p>
            <a:pPr>
              <a:lnSpc>
                <a:spcPct val="150000"/>
              </a:lnSpc>
            </a:pPr>
            <a:r>
              <a:rPr lang="en-US" b="1" dirty="0">
                <a:ea typeface="+mn-lt"/>
                <a:cs typeface="+mn-lt"/>
              </a:rPr>
              <a:t>Artificial Intelligence</a:t>
            </a:r>
            <a:r>
              <a:rPr lang="en-US" dirty="0">
                <a:ea typeface="+mn-lt"/>
                <a:cs typeface="+mn-lt"/>
              </a:rPr>
              <a:t> is reshaping the retail industry by offering personalized experiences, improving operational efficiency, and transforming various aspects of the customer journey. As technology continues to advance, we can expect further innovations and integration of AI in retail, ultimately improving the overall customer experience.</a:t>
            </a:r>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95008816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368</Words>
  <Application>Microsoft Office PowerPoint</Application>
  <PresentationFormat>Panorámica</PresentationFormat>
  <Paragraphs>36</Paragraphs>
  <Slides>9</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9</vt:i4>
      </vt:variant>
    </vt:vector>
  </HeadingPairs>
  <TitlesOfParts>
    <vt:vector size="13" baseType="lpstr">
      <vt:lpstr>Arial</vt:lpstr>
      <vt:lpstr>Calibri</vt:lpstr>
      <vt:lpstr>Calibri Light</vt:lpstr>
      <vt:lpstr>Office Theme</vt:lpstr>
      <vt:lpstr>Innovative Examples of Artificial Intelligence in Retail </vt:lpstr>
      <vt:lpstr>Some key takeaways of AI in Retail</vt:lpstr>
      <vt:lpstr>Presentación de PowerPoint</vt:lpstr>
      <vt:lpstr>Presentación de PowerPoint</vt:lpstr>
      <vt:lpstr>Presentación de PowerPoint</vt:lpstr>
      <vt:lpstr>Presentación de PowerPoint</vt:lpstr>
      <vt:lpstr>Presentación de PowerPoint</vt:lpstr>
      <vt:lpstr>How many examples do you know of  AI in Retail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Susana Pellicer Lopez</cp:lastModifiedBy>
  <cp:revision>159</cp:revision>
  <dcterms:created xsi:type="dcterms:W3CDTF">2023-06-22T14:19:27Z</dcterms:created>
  <dcterms:modified xsi:type="dcterms:W3CDTF">2023-06-28T14:12:12Z</dcterms:modified>
</cp:coreProperties>
</file>

<file path=docProps/thumbnail.jpeg>
</file>